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69" r:id="rId4"/>
    <p:sldId id="259" r:id="rId5"/>
    <p:sldId id="266" r:id="rId6"/>
    <p:sldId id="275" r:id="rId7"/>
    <p:sldId id="271" r:id="rId8"/>
    <p:sldId id="285" r:id="rId9"/>
    <p:sldId id="276" r:id="rId10"/>
    <p:sldId id="277" r:id="rId11"/>
    <p:sldId id="279" r:id="rId12"/>
    <p:sldId id="278" r:id="rId13"/>
    <p:sldId id="280" r:id="rId14"/>
    <p:sldId id="281" r:id="rId15"/>
    <p:sldId id="282" r:id="rId16"/>
    <p:sldId id="283" r:id="rId17"/>
    <p:sldId id="272" r:id="rId18"/>
    <p:sldId id="286" r:id="rId19"/>
    <p:sldId id="284" r:id="rId20"/>
    <p:sldId id="287" r:id="rId21"/>
    <p:sldId id="288" r:id="rId22"/>
    <p:sldId id="289" r:id="rId23"/>
    <p:sldId id="291" r:id="rId24"/>
    <p:sldId id="273" r:id="rId25"/>
    <p:sldId id="294" r:id="rId26"/>
    <p:sldId id="296" r:id="rId27"/>
    <p:sldId id="274" r:id="rId28"/>
    <p:sldId id="298" r:id="rId29"/>
    <p:sldId id="301" r:id="rId30"/>
    <p:sldId id="302" r:id="rId31"/>
    <p:sldId id="303" r:id="rId32"/>
    <p:sldId id="267" r:id="rId33"/>
    <p:sldId id="304" r:id="rId34"/>
  </p:sldIdLst>
  <p:sldSz cx="14630400" cy="8229600"/>
  <p:notesSz cx="8229600" cy="14630400"/>
  <p:embeddedFontLst>
    <p:embeddedFont>
      <p:font typeface="Lora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60B"/>
    <a:srgbClr val="38512F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18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8251A-FFDB-1DDB-5DDD-FE89E757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EBB6-1435-FED0-213E-7AD190FB0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3E8A3-D464-0245-F7D3-32854350C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D5E8F-31A0-3510-9A40-4A3B5EB1C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C0B3-437A-2291-1F50-8FBD26C4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C3E5B-FA9D-80C1-328C-531F465D8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13590-EE9C-3618-2077-2CE3B768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8DC6-1303-6097-82E5-1E3F6FC7F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A6E4-9E1B-7ED1-1457-B0DDF796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9F915-8EC6-81FF-6DB9-7C616A3AE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0E506-1472-3FF6-EABF-5795073B3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5ECFC-322B-1598-AA2E-34DC72E5D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2B85-E381-5305-3393-2BB72462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1AF5-523C-BFC1-27C9-DCE0AB85A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05B02-B926-0247-5057-117EF901C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266E-3636-2670-3E2E-CB0475C6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5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4236E-CA39-6045-A855-CE26C119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E8A90-AF60-D031-B3E4-23AEBB7BE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9356-3510-5BE4-5D75-3082C2FC8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886CB-3514-9F36-76FD-3FEAED496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57E6-6371-5668-3235-3C4A755F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35AEC-D5EC-2619-DEC0-803F50617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67A12-1D2A-6FD7-4D4F-D6C374F09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4012-74E8-9186-482D-8CA0CB7F8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7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2596-0D0B-9995-B4FD-D986B815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72945-A1B4-9D2A-51AE-222BB53C5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B0199-4648-4208-CF28-1AAF6B444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D394-E611-49B2-A9E8-37E683078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337F-48FE-D508-3ACF-F439C599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2ACB4-527E-B1A6-87D7-CC48030AB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7A7C-7A36-4FC7-0042-8D9891588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28E3-C864-6CF2-BBA7-9BE5C507A5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C239B-E1C1-B1BB-EF73-0A49BA42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33BDA-7EDD-B095-1FDA-EE5A4270C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1CCB3-2EDF-6A66-F040-E19BAC583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C972-A2B7-3F29-8DD0-05A4B2D1D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05B2-ED80-D537-CF3A-D7E93C2B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90CBD-94AC-C646-33CF-0AE390D8B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6711E-3E4E-52CC-2FEF-CFBB9F05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0762C-2A37-0926-8BFF-3300DA25D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9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8FC1-EC4D-DB7E-31CF-9238B459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8AC67-6F88-6DA8-D40D-951D6390F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3711E-DF0E-6CEA-087F-C451D461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66A0-C469-FE5B-38E3-0D292079F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07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1BE3-C3AD-3366-0811-30A5A11F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C17C5-173D-87B0-CE50-00D463800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715CE-85F2-0014-186C-9E7ABEE95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3766-C70E-AAA3-8C71-A353F5CE89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D46C-EA1E-81B4-9CA1-2B786E37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00893-C883-6A0C-BEB4-89DAD7542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30DC1-4644-F775-8E67-913CF13D1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539F0-F948-D61E-06EC-D02EF9CCB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4700B-4904-EE6C-F53D-147DFB5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FCAF1-6D3E-589D-50B0-CFC0D10C1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09F82-3CAD-1B1E-D0C0-4B8CB59A7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095D-D19E-A597-FF9C-C663C817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2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0982-EC4E-26F3-5AF7-666EBF53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44D47-2E57-D80F-D69D-8D0560F96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6E069-0141-0111-8C5A-21ECFDF4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5A06-D502-FD70-B7F5-F0A8EF9F0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8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C49ED-1877-C5AD-C931-A1AF98CC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91012-6A9D-8805-7517-76ABF34E4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A2D09-A7DE-4AB1-4A46-7FB8BE483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3ED8-7D89-E65B-B93D-CFD3D6B5C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74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9CC60-99AE-D6C2-2CC7-30CD9B0D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C1787-97CC-7F60-9D33-E54EC5EB3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354C3-42D8-7CB8-D0E8-DE9BF699C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BBC74-D27F-8F10-E243-2D3494A80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57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45356-6F7B-B369-3B7E-EFEFA6A0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3349A-2856-2A35-B632-634A3FEF6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1CE5-A3AE-FBB0-A6BE-52A45E6C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AFF4-430C-D11E-3CC4-83CF5E101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79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ABA0-C1FF-EF19-AC3F-931FB1D7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07614-D674-48ED-F1C3-7805FE27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34253-9BF1-E268-CD36-BF4B5BCAA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C64C3-297E-A080-B6F8-3D03DB8AD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89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C299-9079-5DEF-B208-69AFB076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17042-BB8F-F758-D105-7882FEB2B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CA3BD-1801-2499-722E-950319B7E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17B2-3B5A-2D5D-4CD5-10A0EB25C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8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A5F5-69C4-BE8D-FF25-8F857294E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D9A1-E6D7-170A-736A-12961AB17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C711F-DC2D-633B-D9DF-6029EC81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63BAE-E720-BF4C-648E-48788D6A5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4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F6008-BED0-A92C-F74F-EFA27B18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92F77-7FED-81B8-2F9D-4E0EABA1F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7B591-7A3E-5802-C5DB-69B5FDBC2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2FE3-6DF7-1062-0A54-84BF235E9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C93B7-AD16-578B-D178-5A09EBAC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313E-B2EA-D713-FD5D-8577C80A0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74B3D-914B-FFB2-3367-7013382D1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6B8A-3976-26E6-88DE-202F15A071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00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CF81-6BA3-B600-8CA0-72E5A7AB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D8E0A-9FE1-67D2-DC22-F30710601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6D9D8-C079-0971-426A-CCBCD658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F3C19-1B2E-B65B-DACE-F72FBE380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4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B233-371D-EE7C-984C-22848C57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CCFD9-7968-839E-20F2-1F0BAF47E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A6FF0-F766-0D57-3B70-5015D7714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4465F-23A7-FA25-0362-E62708880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2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5669-3831-C30B-EBBE-6AEAB676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980F6-1174-23CE-11D7-56194AC5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1C771-2289-3DAB-ADD3-E66734C1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7B643-8EF9-0B6D-AFAF-6841309A7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58C4-C912-26AB-AFBB-2514790DE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2F6ED-D849-A6BE-CD27-AEC8D5FD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507F5-69DA-AC7E-5B6B-D3D66C799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D8D8-328B-2B56-F4A9-49A122C71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5048-F7B4-97F1-02B6-E92E47BE1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E7F81-709A-B7C5-D8EA-6CCAC3BFB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8404D-F06E-876F-7C62-DF9A3BD4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1705-1A14-A595-6CB1-36BE013FF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2546-16A9-B5AA-DEF7-26D06DE4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3A062-0CF8-9B49-94B2-CE7E51B7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58AA3-A21B-609A-F4DD-850AF4B57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BB6B0-47F3-E641-91BA-C906EC2F4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734" y="669131"/>
            <a:ext cx="7684532" cy="507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Transformación Energética Global: </a:t>
            </a: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Identificando Oportunidades de Inversión en el Camino hacia la Sostenibilidad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29734" y="5894245"/>
            <a:ext cx="7684532" cy="1003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sz="1400" dirty="0">
                <a:solidFill>
                  <a:srgbClr val="B8860B"/>
                </a:solidFill>
                <a:latin typeface="Lora" pitchFamily="34" charset="0"/>
              </a:rPr>
              <a:t>Autor: Luis René Vásquez</a:t>
            </a:r>
          </a:p>
        </p:txBody>
      </p:sp>
      <p:sp>
        <p:nvSpPr>
          <p:cNvPr id="5" name="Text 2"/>
          <p:cNvSpPr/>
          <p:nvPr/>
        </p:nvSpPr>
        <p:spPr>
          <a:xfrm>
            <a:off x="729734" y="4936897"/>
            <a:ext cx="7684532" cy="81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b="1" dirty="0">
                <a:solidFill>
                  <a:srgbClr val="B8860B"/>
                </a:solidFill>
                <a:latin typeface="Lora" pitchFamily="34" charset="0"/>
              </a:rPr>
              <a:t>EDA (Análisis Exploratorio de Datos)</a:t>
            </a:r>
          </a:p>
        </p:txBody>
      </p:sp>
      <p:sp>
        <p:nvSpPr>
          <p:cNvPr id="7" name="Text 4"/>
          <p:cNvSpPr/>
          <p:nvPr/>
        </p:nvSpPr>
        <p:spPr>
          <a:xfrm>
            <a:off x="851416" y="7329249"/>
            <a:ext cx="9024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ora" pitchFamily="2" charset="0"/>
                <a:ea typeface="Source Sans Pro Medium" pitchFamily="34" charset="-122"/>
                <a:cs typeface="Source Sans Pro Medium" pitchFamily="34" charset="-120"/>
              </a:rPr>
              <a:t>LV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2EA-01A1-95A1-8D0A-C3E107F6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EE4D5D-99A0-24FF-971B-F3B64845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9091" y="1504534"/>
            <a:ext cx="12332219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36646-3B2E-6334-7A89-8327472F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3991C9-F5CB-A764-87F0-DF9B30E6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5982" y="1504534"/>
            <a:ext cx="11638436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52FC-273D-4B9E-7142-C60DDD03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4E3803-77A6-6C85-35F8-6AC05A2F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5758" y="1464288"/>
            <a:ext cx="12098884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6A1F-469E-A6CD-983A-5557D95B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567134-BE1D-D915-0A5B-C06A6010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423750"/>
            <a:ext cx="11880000" cy="53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59F4-A4AA-9088-620F-B6B0952C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51D1DA-1770-4891-A500-B28B3A72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93051"/>
            <a:ext cx="11880000" cy="50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B84F-A4D0-CA87-CE70-F24CC2A0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564949-4073-EBED-AC9A-77948D6B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427853"/>
            <a:ext cx="11880000" cy="53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3B496-2A81-226F-78FA-8A4B761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AD16C8-D805-4C72-F850-5B5CF45E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617779"/>
            <a:ext cx="11880000" cy="49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B43C-C2D9-7AFF-5D0A-4FDE89E1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86C213A-AAFA-3823-76E6-CA740B7F5AFD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3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E42B9CB-38EA-339D-7519-D0F1354D5F8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sectorial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6288102-8697-85E2-093D-0CB0A799BE1A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¿En qué sectores específicos resulta más estratégico orientar las inversiones?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20A3CCB-4657-2877-F477-5F564E8D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7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576EE-C24A-70E3-FDED-7C53B1B3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21130FA-1EF7-8578-270C-4A2A75530FAA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6BB893F-6D46-A75D-65E4-8EB2FE8FE679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C28D752C-A09A-B347-F066-6AD5441E81B7}"/>
              </a:ext>
            </a:extLst>
          </p:cNvPr>
          <p:cNvSpPr/>
          <p:nvPr/>
        </p:nvSpPr>
        <p:spPr>
          <a:xfrm>
            <a:off x="5863266" y="3018073"/>
            <a:ext cx="8227134" cy="41054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El análisis se centrará en las cinco principales economías del mundo que mejor representan sus respectivas regiones en el contexto energético: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Estados Unidos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Unión Europea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China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Brasil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FC7461B4-ED3B-2907-B821-20668736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BDC5-DB60-CA4F-9BCC-03DD0960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47E126-D8B7-48F7-B6F9-3097A47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722756"/>
            <a:ext cx="11880000" cy="47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139E-733F-C49F-91A6-D3905038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1938F2A-32A6-53D0-6068-D6A15051E720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Introducción</a:t>
            </a:r>
            <a:endParaRPr lang="en-US" sz="66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79E88B7-DC5E-4251-D383-130F76FC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1CF367B6-7013-CBE8-35EB-71F18364B5C8}"/>
              </a:ext>
            </a:extLst>
          </p:cNvPr>
          <p:cNvSpPr/>
          <p:nvPr/>
        </p:nvSpPr>
        <p:spPr>
          <a:xfrm>
            <a:off x="6136924" y="20318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71CF9C2-756C-E15D-FC01-B81079C9ACAA}"/>
              </a:ext>
            </a:extLst>
          </p:cNvPr>
          <p:cNvSpPr/>
          <p:nvPr/>
        </p:nvSpPr>
        <p:spPr>
          <a:xfrm>
            <a:off x="6344569" y="2132060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s-E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1E0823A-83E3-3676-D383-B68943ACDFF7}"/>
              </a:ext>
            </a:extLst>
          </p:cNvPr>
          <p:cNvSpPr/>
          <p:nvPr/>
        </p:nvSpPr>
        <p:spPr>
          <a:xfrm>
            <a:off x="6914759" y="2031810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Protocolo de Kioto (1997)</a:t>
            </a:r>
            <a:endParaRPr lang="es-ES" sz="2200" dirty="0">
              <a:solidFill>
                <a:srgbClr val="38512F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5E6E7BE-3F4F-8884-226C-A82DB5413E78}"/>
              </a:ext>
            </a:extLst>
          </p:cNvPr>
          <p:cNvSpPr/>
          <p:nvPr/>
        </p:nvSpPr>
        <p:spPr>
          <a:xfrm>
            <a:off x="6914759" y="287929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Reducción</a:t>
            </a: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de emisiones.</a:t>
            </a:r>
            <a:endParaRPr lang="es-E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EE499A1-95C0-63D5-E145-358C8AA727CA}"/>
              </a:ext>
            </a:extLst>
          </p:cNvPr>
          <p:cNvSpPr/>
          <p:nvPr/>
        </p:nvSpPr>
        <p:spPr>
          <a:xfrm>
            <a:off x="9990858" y="20318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67ADD089-C7BF-88DB-B31E-B895463921A6}"/>
              </a:ext>
            </a:extLst>
          </p:cNvPr>
          <p:cNvSpPr/>
          <p:nvPr/>
        </p:nvSpPr>
        <p:spPr>
          <a:xfrm>
            <a:off x="10169333" y="2132060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s-E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D2EA64A-2BDA-6080-DE0C-2B7C2BAAC009}"/>
              </a:ext>
            </a:extLst>
          </p:cNvPr>
          <p:cNvSpPr/>
          <p:nvPr/>
        </p:nvSpPr>
        <p:spPr>
          <a:xfrm>
            <a:off x="10768693" y="2031810"/>
            <a:ext cx="2816185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CMNUCC (1992)</a:t>
            </a:r>
            <a:endParaRPr lang="en-US" sz="2200" dirty="0">
              <a:solidFill>
                <a:srgbClr val="38512F"/>
              </a:solidFill>
              <a:latin typeface="Lora" pitchFamily="34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A5C6C3C-85D1-D5AC-ED30-6FD38A829D20}"/>
              </a:ext>
            </a:extLst>
          </p:cNvPr>
          <p:cNvSpPr/>
          <p:nvPr/>
        </p:nvSpPr>
        <p:spPr>
          <a:xfrm>
            <a:off x="10768693" y="252734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Estabilizar las concentraciones de GEI en la atmósfera.</a:t>
            </a:r>
            <a:endParaRPr lang="en-U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9EE2D4BA-5869-14E9-9288-8E484C754DF9}"/>
              </a:ext>
            </a:extLst>
          </p:cNvPr>
          <p:cNvSpPr/>
          <p:nvPr/>
        </p:nvSpPr>
        <p:spPr>
          <a:xfrm>
            <a:off x="6072124" y="48117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0377685E-6E18-053C-B31B-8C237F68E607}"/>
              </a:ext>
            </a:extLst>
          </p:cNvPr>
          <p:cNvSpPr/>
          <p:nvPr/>
        </p:nvSpPr>
        <p:spPr>
          <a:xfrm>
            <a:off x="6247265" y="491203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s-ES" sz="265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7D2156A3-7E15-F032-8826-48F04BC7AD36}"/>
              </a:ext>
            </a:extLst>
          </p:cNvPr>
          <p:cNvSpPr/>
          <p:nvPr/>
        </p:nvSpPr>
        <p:spPr>
          <a:xfrm>
            <a:off x="6849959" y="4811784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Acuerdo de París (2015)</a:t>
            </a: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3749A16-3362-B4DF-F704-5B8292190984}"/>
              </a:ext>
            </a:extLst>
          </p:cNvPr>
          <p:cNvSpPr/>
          <p:nvPr/>
        </p:nvSpPr>
        <p:spPr>
          <a:xfrm>
            <a:off x="6849959" y="565927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Elaboración de planes de producción de energía renovable.</a:t>
            </a: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96921D97-4533-0E86-B3F2-CA12F6D9D50C}"/>
              </a:ext>
            </a:extLst>
          </p:cNvPr>
          <p:cNvSpPr/>
          <p:nvPr/>
        </p:nvSpPr>
        <p:spPr>
          <a:xfrm>
            <a:off x="9926058" y="48117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7FC917F1-BC5D-1C5C-7664-805C67B3ED6E}"/>
              </a:ext>
            </a:extLst>
          </p:cNvPr>
          <p:cNvSpPr/>
          <p:nvPr/>
        </p:nvSpPr>
        <p:spPr>
          <a:xfrm>
            <a:off x="10103699" y="4912034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s-ES" sz="265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7C5B8D3A-B654-7D26-2638-16C000952ECA}"/>
              </a:ext>
            </a:extLst>
          </p:cNvPr>
          <p:cNvSpPr/>
          <p:nvPr/>
        </p:nvSpPr>
        <p:spPr>
          <a:xfrm>
            <a:off x="10703893" y="4811784"/>
            <a:ext cx="2816185" cy="538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Agenda 2030 y ODS (ODS, 2015)</a:t>
            </a:r>
            <a:endParaRPr lang="en-US" sz="2200" dirty="0">
              <a:solidFill>
                <a:srgbClr val="38512F"/>
              </a:solidFill>
              <a:latin typeface="Lora" pitchFamily="34" charset="0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5F25A6C7-372C-9F97-3B8E-30CFA2D85D6A}"/>
              </a:ext>
            </a:extLst>
          </p:cNvPr>
          <p:cNvSpPr/>
          <p:nvPr/>
        </p:nvSpPr>
        <p:spPr>
          <a:xfrm>
            <a:off x="10703893" y="565927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Energía asequible y no contaminante.</a:t>
            </a:r>
            <a:endParaRPr lang="en-U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2" name="Text 12">
            <a:extLst>
              <a:ext uri="{FF2B5EF4-FFF2-40B4-BE49-F238E27FC236}">
                <a16:creationId xmlns:a16="http://schemas.microsoft.com/office/drawing/2014/main" id="{6BE01E4C-DF97-D86B-CEB1-58010B21F4A6}"/>
              </a:ext>
            </a:extLst>
          </p:cNvPr>
          <p:cNvSpPr/>
          <p:nvPr/>
        </p:nvSpPr>
        <p:spPr>
          <a:xfrm>
            <a:off x="6204897" y="7276779"/>
            <a:ext cx="8110441" cy="48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s-ES" sz="2400" dirty="0">
                <a:solidFill>
                  <a:srgbClr val="38512F"/>
                </a:solidFill>
                <a:latin typeface="Lora" pitchFamily="2" charset="0"/>
                <a:ea typeface="Source Sans Pro" pitchFamily="34" charset="-122"/>
              </a:rPr>
              <a:t>Necesidad de cambios  </a:t>
            </a:r>
            <a:r>
              <a:rPr lang="es-ES" sz="2400" dirty="0">
                <a:latin typeface="Lora" pitchFamily="2" charset="0"/>
                <a:ea typeface="Source Sans Pro" pitchFamily="34" charset="-122"/>
              </a:rPr>
              <a:t>=</a:t>
            </a:r>
            <a:r>
              <a:rPr lang="es-ES" sz="240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  Oportunidades de Negocio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6EF6059-74C7-A7DB-6667-DCFA1F6C8A77}"/>
              </a:ext>
            </a:extLst>
          </p:cNvPr>
          <p:cNvSpPr/>
          <p:nvPr/>
        </p:nvSpPr>
        <p:spPr>
          <a:xfrm>
            <a:off x="9144002" y="3581959"/>
            <a:ext cx="1140297" cy="943266"/>
          </a:xfrm>
          <a:prstGeom prst="ellipse">
            <a:avLst/>
          </a:prstGeom>
          <a:noFill/>
          <a:ln w="38100"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AFC7D7-E296-3165-68D1-189CF2189D71}"/>
              </a:ext>
            </a:extLst>
          </p:cNvPr>
          <p:cNvSpPr txBox="1"/>
          <p:nvPr/>
        </p:nvSpPr>
        <p:spPr>
          <a:xfrm>
            <a:off x="9272330" y="3859232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38512F"/>
                </a:solidFill>
              </a:rPr>
              <a:t>Energía</a:t>
            </a:r>
          </a:p>
        </p:txBody>
      </p:sp>
    </p:spTree>
    <p:extLst>
      <p:ext uri="{BB962C8B-B14F-4D97-AF65-F5344CB8AC3E}">
        <p14:creationId xmlns:p14="http://schemas.microsoft.com/office/powerpoint/2010/main" val="239955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4469E-5642-F06E-4B50-6B2A2A02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559319-FBEF-B2F3-69AA-68D06B0D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50602"/>
            <a:ext cx="11880000" cy="51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0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6F17-BA1E-B88B-6D98-6D5191EB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332991-E367-0B06-171F-CB45FFCE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52294"/>
            <a:ext cx="11880000" cy="51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4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679-56F2-73C7-AD72-34664F3F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556EA5-BFDC-65B5-3418-418DCDB8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33564"/>
            <a:ext cx="11880000" cy="51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BF56-D5AC-072E-EC9E-72CA9F6D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8406BE-0020-FBEB-E73E-80F113E2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304937"/>
            <a:ext cx="11880000" cy="56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18B5-C4C6-80D3-9C85-46AE0243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44AEB3-A494-E053-210D-3A4DA8658E39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4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5A9E77AC-649B-77E2-DAC6-2E41878EBFC3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de flujo de capital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F851FA69-497A-74F0-7168-E9E9F6BF3CB9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¿Hacia dónde se están dirigiendo los flujos de inversión en la actualidad?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496E-4F24-0944-74EA-2C29FD73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2D882-D09C-3E63-B8CF-FD55815C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BD50C3-7A57-FA72-9FB2-CEE91FE9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872529"/>
            <a:ext cx="11880000" cy="64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3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5087-D8F4-2C9A-D878-C57962D7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BFEDD-1F87-A2F0-8747-892E80F0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965576"/>
            <a:ext cx="11880000" cy="6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A6-2063-6353-B6D9-4FC87DFF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5FFFCF8-BF04-142B-9659-E45394648DF9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5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AA595135-E723-76A6-F56E-BDAC19CA1AA8}"/>
              </a:ext>
            </a:extLst>
          </p:cNvPr>
          <p:cNvSpPr/>
          <p:nvPr/>
        </p:nvSpPr>
        <p:spPr>
          <a:xfrm>
            <a:off x="5863266" y="1688799"/>
            <a:ext cx="8227134" cy="13689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Proyecciones y análisis de costes de generación de energía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9B555808-BBDB-AB6C-6CBF-DE1C44FF5524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¿Qué tipos de energía presentan el mayor potencial de rentabilidad para invertir?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0650860-2F64-14CB-0B37-31D237E3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8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017C9-3B7C-A495-9863-FD7663A6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A7C18C-0B1C-5322-8FBF-EEF914511D21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CB23FC6E-FD5C-10E0-E346-C09F835479D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1FD494E4-94F1-417C-20C8-311F43731459}"/>
              </a:ext>
            </a:extLst>
          </p:cNvPr>
          <p:cNvSpPr/>
          <p:nvPr/>
        </p:nvSpPr>
        <p:spPr>
          <a:xfrm>
            <a:off x="5863266" y="3018073"/>
            <a:ext cx="8227134" cy="1797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El análisis se planteará en el siguiente escenario: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APS: Basado en compromisos climáticos anunciados, plantea un escenario más ambicioso y alineado con la descarbonización.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998C97F-5A2B-C5E4-EB2E-BBEFEA4B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DE56-836A-3F5D-5F20-9DE475FF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0D55EB-3DE1-BF46-DCB2-0A9FD4B9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699" y="946800"/>
            <a:ext cx="11749002" cy="6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53CD-5814-4696-9318-E3B83FA4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3D98718-60EB-1A9A-66FB-1BA2AFE66CD6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Preguntas</a:t>
            </a:r>
            <a:endParaRPr lang="en-US" sz="66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D852D86-1F18-E3D2-4E92-A780E09FBB74}"/>
              </a:ext>
            </a:extLst>
          </p:cNvPr>
          <p:cNvSpPr/>
          <p:nvPr/>
        </p:nvSpPr>
        <p:spPr>
          <a:xfrm>
            <a:off x="5960302" y="1972871"/>
            <a:ext cx="8209298" cy="5517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¿Cuál es la situación actual de la producción y el consumo de energía a nivel global?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¿Cuáles son los destinos más prometedores para invertir?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¿En qué sectores específicos resulta más estratégico orientar las inversiones?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¿Hacia dónde se están dirigiendo los flujos de inversión en la actualidad?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¿Qué tipos de energía presentan el mayor potencial de rentabilidad para invertir?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CECBDD30-E799-B457-A3BC-17B46D50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4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BF39-F33A-C6DD-8731-77058D23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C59F95-DC48-922C-4824-3A4CCAA3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6176" y="969981"/>
            <a:ext cx="11758048" cy="6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46B4-ECE1-585B-A8A7-1F782ECA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D9C3CB-CD73-36B8-C8C3-181B3AF4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6604" y="969981"/>
            <a:ext cx="11697192" cy="6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8B61FD86-B8A4-0A6A-06A4-EA8005DE566D}"/>
              </a:ext>
            </a:extLst>
          </p:cNvPr>
          <p:cNvSpPr/>
          <p:nvPr/>
        </p:nvSpPr>
        <p:spPr>
          <a:xfrm>
            <a:off x="218466" y="922873"/>
            <a:ext cx="8227134" cy="6382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China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Grandes inversores experimentados, con capacidad de asumir riesgos en un mercado de alta escala y crecimiento.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terrestre a corto plazo; eólica marina a largo plazo.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Industrial y residencial.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India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Inversores medianos que buscan alto crecimiento en un mercado en desarrollo con menor complejidad regulatoria que China.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terrestre como opciones más viables al corto plazo. También Energía eólica marina en el largo plazo.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Industrial y residencial.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Unión</a:t>
            </a:r>
            <a:r>
              <a:rPr lang="es-ES" sz="1400" b="1" dirty="0">
                <a:solidFill>
                  <a:srgbClr val="38512F"/>
                </a:solidFill>
                <a:latin typeface="Lora" pitchFamily="34" charset="0"/>
              </a:rPr>
              <a:t> </a:t>
            </a: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Europea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Inversores conservadores que priorizan la seguridad en un mercado consolidado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(dependiendo del país: solar en el sur y eólica en el norte).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Residencial (a corto plazo) e industrial; oportunidad a mediano plazo en transporte.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1670BC29-14AF-B10E-CFCC-9E240A6FC733}"/>
              </a:ext>
            </a:extLst>
          </p:cNvPr>
          <p:cNvSpPr/>
          <p:nvPr/>
        </p:nvSpPr>
        <p:spPr>
          <a:xfrm>
            <a:off x="218466" y="53256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</a:t>
            </a:r>
            <a:endParaRPr lang="en-US" sz="4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6C8B-FFF4-48FF-095C-E2010FCC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079E3E-C1F0-62AE-0B46-97CAC61B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DC487CF-29E0-DE56-7592-166B1B715AA1}"/>
              </a:ext>
            </a:extLst>
          </p:cNvPr>
          <p:cNvSpPr/>
          <p:nvPr/>
        </p:nvSpPr>
        <p:spPr>
          <a:xfrm>
            <a:off x="951012" y="3712948"/>
            <a:ext cx="6760697" cy="310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¡Muchas Gracias!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404129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1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C0FEF81D-6EBE-C6DA-FEF2-B6A77F059786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global del contexto actual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6EDABF31-F28A-0487-00B6-F17ADF48967E}"/>
              </a:ext>
            </a:extLst>
          </p:cNvPr>
          <p:cNvSpPr/>
          <p:nvPr/>
        </p:nvSpPr>
        <p:spPr>
          <a:xfrm>
            <a:off x="5863266" y="3514873"/>
            <a:ext cx="8227134" cy="20742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¿Cuál es la situación actual de la producción y el consumo de energía a nivel global?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8860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FE7A64F-CAC9-87C7-BA10-E94DD3CE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63" y="614248"/>
            <a:ext cx="10198674" cy="48699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1BE90F9-EE2B-E2B8-77D9-9A99F194A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404" y="5994955"/>
            <a:ext cx="8897592" cy="1362265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920EA860-0954-FEF4-5E0D-5DACC6A2992A}"/>
              </a:ext>
            </a:extLst>
          </p:cNvPr>
          <p:cNvSpPr/>
          <p:nvPr/>
        </p:nvSpPr>
        <p:spPr>
          <a:xfrm>
            <a:off x="10900800" y="6516000"/>
            <a:ext cx="1116000" cy="964800"/>
          </a:xfrm>
          <a:prstGeom prst="ellipse">
            <a:avLst/>
          </a:prstGeom>
          <a:noFill/>
          <a:ln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C61E-01BC-6152-1B25-2EB1F625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A609C0-C9B7-8D42-3299-2BFC50D3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01" y="606128"/>
            <a:ext cx="9986998" cy="487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C0D607-2DA8-7156-3198-F9524EE3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98" y="6120000"/>
            <a:ext cx="8467203" cy="1360800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2C42D74-3A49-AA6B-ACD7-D68AB00BA01C}"/>
              </a:ext>
            </a:extLst>
          </p:cNvPr>
          <p:cNvSpPr/>
          <p:nvPr/>
        </p:nvSpPr>
        <p:spPr>
          <a:xfrm>
            <a:off x="10634400" y="6658672"/>
            <a:ext cx="1116000" cy="964800"/>
          </a:xfrm>
          <a:prstGeom prst="ellipse">
            <a:avLst/>
          </a:prstGeom>
          <a:noFill/>
          <a:ln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67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74FC-59F7-2666-0365-9AA64531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5C1BD3D-600E-810D-A9A2-3E166DBDE50F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2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B7F5458F-A763-DD7A-9359-09C5C84C0C8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regional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9FF08FBC-168F-3F35-34C0-ABCF97642CAF}"/>
              </a:ext>
            </a:extLst>
          </p:cNvPr>
          <p:cNvSpPr/>
          <p:nvPr/>
        </p:nvSpPr>
        <p:spPr>
          <a:xfrm>
            <a:off x="5863266" y="3514873"/>
            <a:ext cx="8227134" cy="13660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¿Cuáles son los destinos más prometedores para invertir?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6DBA61F-0DCE-D2B5-0666-164BF3E1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8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DB726-063C-B360-2D6E-0D888161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FC59327-9107-F446-3A00-083FD4B2D82B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D185E7E3-B4A0-A17E-F2A0-19582A4C2ACF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78D25E5-038B-D91A-6E1F-CE1F24B78D67}"/>
              </a:ext>
            </a:extLst>
          </p:cNvPr>
          <p:cNvSpPr/>
          <p:nvPr/>
        </p:nvSpPr>
        <p:spPr>
          <a:xfrm>
            <a:off x="5863266" y="3018073"/>
            <a:ext cx="8227134" cy="31820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Para representar a la Unión Europea en el análisis, se incluyeron: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Alemania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Francia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Italia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España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Reino Unido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6DE5B2A-26CF-4FE9-AFA6-EBB545A3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6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BD97D-AC1E-4BEE-E23E-23335555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FABD6A-3E56-C291-3B13-E79AF71B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00" y="1438134"/>
            <a:ext cx="11880000" cy="53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9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544</Words>
  <Application>Microsoft Office PowerPoint</Application>
  <PresentationFormat>Personalizado</PresentationFormat>
  <Paragraphs>113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Lora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René Vásquez Ordóñez</cp:lastModifiedBy>
  <cp:revision>28</cp:revision>
  <dcterms:created xsi:type="dcterms:W3CDTF">2024-11-10T15:51:21Z</dcterms:created>
  <dcterms:modified xsi:type="dcterms:W3CDTF">2024-11-11T19:24:48Z</dcterms:modified>
</cp:coreProperties>
</file>